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23" r:id="rId2"/>
    <p:sldId id="355" r:id="rId3"/>
    <p:sldId id="356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52" r:id="rId12"/>
    <p:sldId id="341" r:id="rId13"/>
    <p:sldId id="335" r:id="rId14"/>
    <p:sldId id="348" r:id="rId15"/>
    <p:sldId id="342" r:id="rId16"/>
    <p:sldId id="343" r:id="rId17"/>
    <p:sldId id="344" r:id="rId18"/>
    <p:sldId id="349" r:id="rId19"/>
    <p:sldId id="353" r:id="rId20"/>
    <p:sldId id="354" r:id="rId21"/>
    <p:sldId id="339" r:id="rId22"/>
    <p:sldId id="264" r:id="rId23"/>
    <p:sldId id="357" r:id="rId24"/>
  </p:sldIdLst>
  <p:sldSz cx="9144000" cy="6858000" type="screen4x3"/>
  <p:notesSz cx="6797675" cy="9928225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2282" autoAdjust="0"/>
  </p:normalViewPr>
  <p:slideViewPr>
    <p:cSldViewPr>
      <p:cViewPr>
        <p:scale>
          <a:sx n="49" d="100"/>
          <a:sy n="49" d="100"/>
        </p:scale>
        <p:origin x="-198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384" cy="537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92" y="0"/>
            <a:ext cx="2918384" cy="537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7E8E0-0D3D-41CA-8D25-F5788B785494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77863" y="806450"/>
            <a:ext cx="5378450" cy="40338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473" y="5108899"/>
            <a:ext cx="5387787" cy="48400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10215932"/>
            <a:ext cx="2918384" cy="5377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92" y="10215932"/>
            <a:ext cx="2918384" cy="5377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76D2D-CF9E-47DC-A4C3-3C5A97CA6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30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Дамы и господа, я постараюсь показать вам, что  эффективное управление качеством и безопасностью напрямую связано с Международными Стандартами и системой оценки соответствия.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покажу, каким образом деятельность </a:t>
            </a:r>
            <a:r>
              <a:rPr lang="az-Cyrl-AZ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обеспечивает выгоду не только отдельным компаниям, но и национальным экономикам.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также сделаю краткий обзор последних направлений работы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87BF0-10B1-4F30-8DFD-FDF73A79169B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023503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Деятельность Системного Комитета по Интеллектуальным Энергосистемам (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будет направлена на широкую оптимизацию поставки и использования электроэнергии. Она будет охватывать все формы выработки электроэнергии, включая газ и предоставит руководство по широкому применению Интеллектуальных Энергосистем.  </a:t>
            </a:r>
          </a:p>
          <a:p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1539C-3970-4565-854A-C7D1B6339AEB}" type="slidenum">
              <a:rPr lang="en-US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Последнее, но также немаловажное направление деятельности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 расширение границ возможного в области технологий.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5F56D-A822-4F61-8C3E-76306533E23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96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является единственной в мире организацией, предоставляющей международную стандартизированную форму сертификации. Системы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являются крупнейшим и наиболее известным соглашением о взаимном признании. Сертификаты Системы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принимаются широким кругом стран, не ограничиваясь только странами-членами организации.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Системе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задействованы тысячи испытательных лабораторий. Каждая из них признает сертификаты и отчеты об оценке соответствия от других членов Системы.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Обоюдные соглашения о признании, и в особенности соглашения в области мер и стандартов оценки соответствия,  являются хорошим способом снизить количество технических </a:t>
            </a:r>
            <a:r>
              <a:rPr lang="az-Cyrl-AZ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барьеров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торговле.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8D70-FA7A-4D21-ACC4-F1C04002202D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сентябре 2014 в городе Боулдер в штате Колорадо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запустил новую МЭК ЭВИ (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IECRE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Систему. Она уже объединяет 18 стран.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IECRE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будет осуществлять обслуживание установок по использованию энергии возобновляемых источников, в частности ветряных, морских и солнечных. В сферу компетенции войдут не только сами установки,  но и их размещение, обслуживание, ремонт, сертификация компетенции рабочего персонала и общая производительность систем. </a:t>
            </a:r>
          </a:p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AC774-5573-48D7-B6E8-43276A885C09}" type="slidenum">
              <a:rPr lang="en-US" smtClean="0"/>
              <a:pPr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77172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стремится быть ближе к заинтересованным сторонам, в том числе и географически: для этого открываются Региональные Центры. В ноябре 2015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откроет Африканский Региональный Центр в городе Найроби в Кении.</a:t>
            </a:r>
          </a:p>
          <a:p>
            <a:endParaRPr lang="en-US" dirty="0" smtClean="0"/>
          </a:p>
        </p:txBody>
      </p:sp>
      <p:sp>
        <p:nvSpPr>
          <p:cNvPr id="696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1pPr>
            <a:lvl2pPr marL="685808" indent="-263772" eaLnBrk="0" hangingPunct="0"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2pPr>
            <a:lvl3pPr marL="1055089" indent="-211018" eaLnBrk="0" hangingPunct="0"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3pPr>
            <a:lvl4pPr marL="1477125" indent="-211018" eaLnBrk="0" hangingPunct="0"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4pPr>
            <a:lvl5pPr marL="1899160" indent="-211018" eaLnBrk="0" hangingPunct="0"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5pPr>
            <a:lvl6pPr marL="2321196" indent="-211018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6pPr>
            <a:lvl7pPr marL="2743232" indent="-211018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7pPr>
            <a:lvl8pPr marL="3165267" indent="-211018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8pPr>
            <a:lvl9pPr marL="3587304" indent="-211018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58585A"/>
                </a:solidFill>
                <a:latin typeface="Arial" pitchFamily="34" charset="0"/>
                <a:ea typeface="Osaka" pitchFamily="-92" charset="-128"/>
              </a:defRPr>
            </a:lvl9pPr>
          </a:lstStyle>
          <a:p>
            <a:fld id="{53162911-9431-442B-9F8E-31DB265B1D5B}" type="slidenum">
              <a:rPr lang="en-GB" sz="1100">
                <a:solidFill>
                  <a:schemeClr val="tx1"/>
                </a:solidFill>
                <a:latin typeface="Times New Roman" pitchFamily="18" charset="0"/>
              </a:rPr>
              <a:pPr/>
              <a:t>14</a:t>
            </a:fld>
            <a:endParaRPr lang="en-GB" sz="11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встрече ЕА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в Сочи Алексей Абрамов и Франц Врисвийк  (</a:t>
            </a:r>
            <a:r>
              <a:rPr lang="fr-CH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Vreeswijk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подписали обновленное соглашение между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ЕА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С, получившее название «Сочинское соглашение», которое внесло ряд поправок в первое соглашение, подписанное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ноябре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1998 г. 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Целью данного соглашения о сотрудничестве является обеспечение товарооборота как между странами-членами ЕАСС, так и странами не входящими в эту структуру. 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Гармонизация рынка, основанная на внедрении международных стандартов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позволит странам-членам ЕА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ограничить зависимости и закупать совместимые друг с другом электротехнические продукты и системы у миллионов поставщиков из любых стран мира.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CH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приглашению Государственного Комитета Белоруссии, 79-я Генеральная Ассамблея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пройдет в Минске с 12 по 15 октября 2015 г.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Заседания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технических комитетов и подкомитетов пройдут с 5 по 16 октября.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79-й Генеральной Ассамблеи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Минске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будут  проведены семинары для стран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МГС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том числе: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Во вторник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 октября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8.30 до 12.00 пройдет рабочее заседание по внедрению международных  стандартов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анализом примеров других региональных организаций.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В среду и четверг 14 и 15 октября состоится обсуждение вопросов Энергоэффективности и Оценки Соответствия.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endParaRPr lang="fr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Конференция продолжительностью полный день, и тренинг продолжительностью половину дня пройдут 2-3ноября в Женеве в </a:t>
            </a:r>
            <a:r>
              <a:rPr lang="fr-CH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Palais des Nations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 приглашению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ИСО и ЕЭК ООН. Данное мероприятие организуется для членов и аффилированных лиц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ИСО, а также регуляторов, высших должностных лиц  и релевантных международных организаций.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2013 г. был введен статус оценки соответствия для аффилированных стран-участников. Его целью является предоставление возможности таким странам максимально признавать сертификаты соответствия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национальном уровне. Это позволит им обеспечить более конкретное использование Международных Стандартов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Систем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Аффилированные страны, согласившиеся на внедрение на национальном уровне Международных Стандартов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получают статус наблюдателя в каждой системе на уровнях управления, комитетов и рабочих групп. Они также получают право комментария в соответствующих случаях.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 прохождении регулярно проводимых дистанционных сессий обучения и тренингов эти страны постепенно получают расширенный набор преимуществ.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Следующее мероприятие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ACAS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пройдет в Азербайджане в ноябре 2015.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IECEx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ЕЭК ООН – Польша, Апрель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ЕЭК ООН-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APRC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Сингапур, Июнь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IECEx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AFSEC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Гана, Июль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IECEE-LARC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Коста-Рика, Ноябрь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IECEE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-ЕАСС – Азербайджан (будет подтверждено)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IECEE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COPANT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Колумбия (будет подтверждено)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C979E-296E-4764-BF45-ABD2AACEF577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53067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6A2C201-942C-4EE0-90E7-9C7BFFFFA284}" type="slidenum">
              <a:rPr lang="en-GB"/>
              <a:pPr/>
              <a:t>2</a:t>
            </a:fld>
            <a:endParaRPr lang="en-GB"/>
          </a:p>
        </p:txBody>
      </p:sp>
      <p:sp>
        <p:nvSpPr>
          <p:cNvPr id="88064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785813"/>
            <a:ext cx="5240338" cy="3932237"/>
          </a:xfrm>
        </p:spPr>
      </p:sp>
      <p:sp>
        <p:nvSpPr>
          <p:cNvPr id="88064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объединяет 166 стран. Это 83 полноправных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полноправных и ассоциированных члена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83 аффилированных члена.  Вместе они составляют 98% мирового населения и выполняют 96% объема общемирового производства электроэнергии. Большинство стран мира признает и принимает продукцию, разработанную и испытанную в соответствии с Международными Стандартами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2-3 декабря в Женеве, Швейцария, Всемирный Союз по Стандартизации (ВСС), образованный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МСЭ и ИСО, совместно с ЕЭК ООН РГ6 организует рабочее заседание по вопросам Оценки Соответствия.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участию приглашаются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представители регламентирующих органов , промышленности и</a:t>
            </a:r>
            <a:b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руководители экономик стран.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каждый стандарт открывает двери в широкий мир. Возьмем в качестве примера европейские электротехнические стандарты: 78% из них основаны на международных стандартах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Однако, есть ли смысл рисковать, внедряя чуть более 20% европейских стандартов, которые принципиально отличаются и соответственно применимы только для Европы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&lt;‘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страны-члены ЕА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будут основывать свою рыночную унификацию на международных стандартах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они смогут осуществлять закупки, продажи и совместную работу с миллионами компаний и с другими странами по всему миру, включая Европу.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729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Внедряя и используя Международные стандарты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признавая сертификаты о прохождении тестов, выдаваемые Системами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страны получают более широкий выбор и более качественные продукты. Это оказывает содействие экспорту и национальные производители получают возможность продавать свои продукты практически по всему миру. Цены становятся более доступными и инновации получают стимул. Это содействует росту и развитию экономики в целом.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fr-CH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1539C-3970-4565-854A-C7D1B6339AEB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Надеюсь, что моё</a:t>
            </a:r>
            <a:r>
              <a:rPr lang="en-GB" dirty="0" smtClean="0"/>
              <a:t> </a:t>
            </a:r>
            <a:r>
              <a:rPr lang="az-Cyrl-AZ" dirty="0" smtClean="0"/>
              <a:t>сообщение</a:t>
            </a:r>
            <a:r>
              <a:rPr lang="ru-RU" dirty="0" smtClean="0"/>
              <a:t> был</a:t>
            </a:r>
            <a:r>
              <a:rPr lang="en-GB" dirty="0" smtClean="0"/>
              <a:t>o</a:t>
            </a:r>
            <a:r>
              <a:rPr lang="en-GB" baseline="0" dirty="0" smtClean="0"/>
              <a:t> </a:t>
            </a:r>
            <a:r>
              <a:rPr lang="ru-RU" dirty="0" smtClean="0"/>
              <a:t>интересно </a:t>
            </a:r>
            <a:endParaRPr lang="en-GB" dirty="0" smtClean="0"/>
          </a:p>
          <a:p>
            <a:r>
              <a:rPr lang="ru-RU" dirty="0" smtClean="0"/>
              <a:t>Спасибо за ваше внимание.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87BF0-10B1-4F30-8DFD-FDF73A79169B}" type="slidenum">
              <a:rPr lang="en-US" smtClean="0"/>
              <a:pPr/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02350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осуществляет взаимодействие со 156 организациями на мировом и региональном уровнях. Поддерживая партнерство и сотрудничество с международными органами, промышленными предприятиями, консорциумами и прочими органами, разрабатывающими стандарты, мы ставим перед собой задачу учесть все релевантные экспертные разработки и приложить усилия к тому, чтобы по возможности избежать двойных экспертиз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лишней затраты ресурсов.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своей широкой отраслевой представленности, 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занимает уникальную позицию, выступая связующим звеном между частными игроками и заинтересованными общественными группами.</a:t>
            </a:r>
          </a:p>
          <a:p>
            <a:pPr defTabSz="914350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50"/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50"/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8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современном мире, компании конкурируют между собой, и все же сегодня им приходится сотрудничать в большей степени, чем когда либо.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Скорость развития инноваций возросла настолько, что отдельно взятые компании уже не могут ничего разрабатывать в одиночку.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Большинство заинтересованных сторон обращаются к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обеспечения и подтверждения качества и безопасности производимых продуктов, и осуществления кооперации в более сложных системах.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72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Вы, наверное, слышали о Системном Подходе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Данный подход применяется для решения комплексных проблем.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эффективного взаимодействия, необходимо собрать за столом переговоров многие заинтересованные стороны, как являющиеся, так и не являющиеся членами сообщества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Необходим комплексный учет всех мнений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том числе и применительно к оценкам соответствия, для того, чтобы как можно больше стран извлекли выгоду из использования  услуг систем оценки соответствия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последние месяцы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создал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несколько Системных Групп Оценки, некоторые  из которых уже начали осуществлять деятельность по стандартизации в качестве Системных Комитетов.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данного подхода,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осуществляет сотрудничество со многими организациями, включая ИСО,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ITU 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МСЭ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" Фора энд Консорциа" (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форумы и объединения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Fora and Consortia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Низковольтный постоянный ток, является, пожалуй,  самой важной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многие годы технологией, которой будет заниматься МЭК.</a:t>
            </a:r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Эта технология находит применение всюду, где энергия может быть использована напрямую, без преобразования, и где качество электроэнергии имеет важное значение.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недорогая, простая, однако высокоуровневая технология.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LVDC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открывает обширный ряд перспектив, в том числе возможность передачи электроэнергии миллионам людей, которые ее лишены.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CF6D7-7DD7-4A21-A0C4-755352F55220}" type="slidenum">
              <a:rPr lang="en-GB" smtClean="0"/>
              <a:pPr/>
              <a:t>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453067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также содействует рационализации городов и сообществ. Системная Оценочная Группа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по «Разумному Городу» представит отчет на Генеральной Ассамблее в Минске в октябре. Группа объединила большое количество организаций, включая ИСО и МСЭ. По итогам встречи в Минске, Системная Оценочная Группа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с большой долей вероятности будет преобразована в Системный Комитет.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октябре 2014 Управление по Рыночной Стратегии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совместно с Центром Исследований в Области Европейской Политики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CEPS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опубликовало «белую книгу» по  «Разумному Городу» 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1539C-3970-4565-854A-C7D1B6339AEB}" type="slidenum">
              <a:rPr lang="en-US" smtClean="0"/>
              <a:pPr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Системная Оценочная Группа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электрическим микросетям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ставит перед собой задачу способствовать поставке энергии на удаленные и развивающиеся рынки. В охват деятельности группы войдут сети, которые могут функционировать как отключенными, так и соединенными с традиционными и взаимосвязанными энергосетями. Системная Оценочная Группа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представит свой доклад в Минске, после чего с большой долей вероятности будет преобразована в Системный Комитет (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SyC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Управление по Рыночной Стратегии </a:t>
            </a:r>
            <a:r>
              <a:rPr lang="az-Cyrl-A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МЭК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IEC)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опубликовало «белую книгу» по использованию энергетических микросетей </a:t>
            </a:r>
            <a:r>
              <a:rPr lang="az-Cyrl-A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ликвидации последствий стихийных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бедствий на Генеральной Ассамблее в Токио. Эта «белая книга» так же доступна на ресурсе ООН, посвященном стихийным катастрофам.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1539C-3970-4565-854A-C7D1B6339AEB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формируется Системная Оценочная Группа (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по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электротехнологиям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автомобилей. Ее задачей будет оценка взаимодействия отрасли электромобилей и инфраструктуры поставки электроэнергии.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Группа будет тесно взаимодействовать с автопромышленностью, поставщиками электроэнергии и инфраструктуры, а также с коллективными органами и консорциумами. 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C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1539C-3970-4565-854A-C7D1B6339AEB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729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50444" y="-1074371"/>
            <a:ext cx="9216000" cy="651959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-50444" y="5455060"/>
            <a:ext cx="9216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endParaRPr lang="fr-CH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6372671" y="5799589"/>
            <a:ext cx="2627214" cy="659499"/>
            <a:chOff x="6372671" y="5769123"/>
            <a:chExt cx="2627214" cy="659499"/>
          </a:xfrm>
        </p:grpSpPr>
        <p:pic>
          <p:nvPicPr>
            <p:cNvPr id="10" name="Picture 25" descr="IEC logo RVB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72671" y="5769123"/>
              <a:ext cx="649287" cy="64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24"/>
            <p:cNvSpPr txBox="1">
              <a:spLocks noChangeArrowheads="1"/>
            </p:cNvSpPr>
            <p:nvPr userDrawn="1"/>
          </p:nvSpPr>
          <p:spPr>
            <a:xfrm>
              <a:off x="7020272" y="5780922"/>
              <a:ext cx="1979613" cy="6477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08000" tIns="0" rIns="0" bIns="0" anchor="ctr"/>
            <a:lstStyle>
              <a:defPPr>
                <a:defRPr lang="fr-FR"/>
              </a:defPPr>
              <a:lvl1pPr marL="0" algn="l" defTabSz="642938" rtl="0" eaLnBrk="0" latinLnBrk="0" hangingPunct="0"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1pPr>
              <a:lvl2pPr marL="457200" algn="l" defTabSz="642938" rtl="0" eaLnBrk="0" latinLnBrk="0" hangingPunct="0"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2pPr>
              <a:lvl3pPr marL="914400" algn="l" defTabSz="642938" rtl="0" eaLnBrk="0" latinLnBrk="0" hangingPunct="0"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3pPr>
              <a:lvl4pPr marL="1371600" algn="l" defTabSz="642938" rtl="0" eaLnBrk="0" latinLnBrk="0" hangingPunct="0"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4pPr>
              <a:lvl5pPr marL="1828800" algn="l" defTabSz="642938" rtl="0" eaLnBrk="0" latinLnBrk="0" hangingPunct="0"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5pPr>
              <a:lvl6pPr marL="2286000" algn="l" defTabSz="642938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6pPr>
              <a:lvl7pPr marL="2743200" algn="l" defTabSz="642938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7pPr>
              <a:lvl8pPr marL="3200400" algn="l" defTabSz="642938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" pitchFamily="18" charset="0"/>
                  <a:ea typeface="+mn-ea"/>
                  <a:cs typeface="+mn-cs"/>
                </a:defRPr>
              </a:lvl8pPr>
              <a:lvl9pPr defTabSz="6429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18" charset="0"/>
                </a:defRPr>
              </a:lvl9pPr>
            </a:lstStyle>
            <a:p>
              <a:pPr>
                <a:lnSpc>
                  <a:spcPct val="65000"/>
                </a:lnSpc>
                <a:spcBef>
                  <a:spcPct val="50000"/>
                </a:spcBef>
                <a:defRPr/>
              </a:pPr>
              <a:r>
                <a:rPr lang="en-GB" sz="1400" b="0" smtClean="0">
                  <a:solidFill>
                    <a:srgbClr val="005AA0"/>
                  </a:solidFill>
                  <a:latin typeface="Arial" charset="0"/>
                </a:rPr>
                <a:t>International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  <a:defRPr/>
              </a:pPr>
              <a:r>
                <a:rPr lang="en-GB" sz="1400" b="0" smtClean="0">
                  <a:solidFill>
                    <a:srgbClr val="005AA0"/>
                  </a:solidFill>
                  <a:latin typeface="Arial" charset="0"/>
                </a:rPr>
                <a:t>Electrotechnical 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  <a:defRPr/>
              </a:pPr>
              <a:r>
                <a:rPr lang="en-GB" sz="1400" b="0" smtClean="0">
                  <a:solidFill>
                    <a:srgbClr val="005AA0"/>
                  </a:solidFill>
                  <a:latin typeface="Arial" charset="0"/>
                </a:rPr>
                <a:t>Commission</a:t>
              </a: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277939" y="4026436"/>
            <a:ext cx="725450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>
              <a:defRPr lang="fr-CH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en-US" sz="5000" b="1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 presentation title</a:t>
            </a:r>
            <a:endParaRPr lang="en-US" sz="5000" b="1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058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table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477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ormity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307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m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951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connections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459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59221"/>
            <a:ext cx="8280000" cy="1325563"/>
          </a:xfrm>
        </p:spPr>
        <p:txBody>
          <a:bodyPr/>
          <a:lstStyle/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831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background &amp;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95536" y="1522884"/>
            <a:ext cx="4032448" cy="4498404"/>
          </a:xfrm>
        </p:spPr>
        <p:txBody>
          <a:bodyPr/>
          <a:lstStyle>
            <a:lvl1pPr>
              <a:spcBef>
                <a:spcPts val="1200"/>
              </a:spcBef>
              <a:spcAft>
                <a:spcPct val="0"/>
              </a:spcAft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smtClean="0"/>
              <a:t>Second level: font size 28</a:t>
            </a:r>
          </a:p>
          <a:p>
            <a:pPr lvl="0"/>
            <a:endParaRPr lang="en-US" smtClean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644008" y="1522884"/>
            <a:ext cx="4032448" cy="4498404"/>
          </a:xfrm>
        </p:spPr>
        <p:txBody>
          <a:bodyPr/>
          <a:lstStyle>
            <a:lvl1pPr>
              <a:spcBef>
                <a:spcPts val="1200"/>
              </a:spcBef>
              <a:spcAft>
                <a:spcPct val="0"/>
              </a:spcAft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smtClean="0"/>
              <a:t>Second level: font size 28</a:t>
            </a:r>
          </a:p>
          <a:p>
            <a:pPr lvl="0"/>
            <a:endParaRPr lang="en-US" smtClean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/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3463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 &amp; image/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95536" y="1522884"/>
            <a:ext cx="4032448" cy="4498404"/>
          </a:xfrm>
        </p:spPr>
        <p:txBody>
          <a:bodyPr/>
          <a:lstStyle>
            <a:lvl1pPr marL="457200" indent="-45720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smtClean="0"/>
              <a:t>Second level: font size 28</a:t>
            </a:r>
          </a:p>
          <a:p>
            <a:pPr lvl="0"/>
            <a:endParaRPr lang="en-US" smtClean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644008" y="1522884"/>
            <a:ext cx="4032448" cy="4498404"/>
          </a:xfrm>
        </p:spPr>
        <p:txBody>
          <a:bodyPr/>
          <a:lstStyle>
            <a:lvl1pPr>
              <a:spcBef>
                <a:spcPts val="1200"/>
              </a:spcBef>
              <a:spcAft>
                <a:spcPct val="0"/>
              </a:spcAft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smtClean="0"/>
              <a:t>Second level: font size 28</a:t>
            </a:r>
          </a:p>
          <a:p>
            <a:pPr lvl="0"/>
            <a:endParaRPr lang="en-US" smtClean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/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9123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size image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445392" y="188640"/>
            <a:ext cx="82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lang="fr-CH" baseline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pPr lvl="0"/>
            <a:r>
              <a:rPr lang="en-US" smtClean="0"/>
              <a:t>Add title 30 to 50 + </a:t>
            </a:r>
            <a:br>
              <a:rPr lang="en-US" smtClean="0"/>
            </a:br>
            <a:r>
              <a:rPr lang="en-US" smtClean="0"/>
              <a:t>full-size image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92720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4B7E-E566-4A57-AB06-61DBE131D09D}" type="datetimeFigureOut">
              <a:rPr lang="en-GB" smtClean="0"/>
              <a:pPr/>
              <a:t>2015-06-16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75A9-10A8-45BD-AA42-B00A83A0D9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222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4B7E-E566-4A57-AB06-61DBE131D09D}" type="datetimeFigureOut">
              <a:rPr lang="en-GB" smtClean="0"/>
              <a:pPr/>
              <a:t>2015-06-16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75A9-10A8-45BD-AA42-B00A83A0D99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436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455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12357" y="9687"/>
            <a:ext cx="9144000" cy="688538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351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6094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background &amp;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805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work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0749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262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ps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63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fety background &amp;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536" y="6356350"/>
            <a:ext cx="792088" cy="365125"/>
          </a:xfrm>
        </p:spPr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5536" y="1556792"/>
            <a:ext cx="8280920" cy="446449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smtClean="0"/>
              <a:t>Add text: font size 28 to 38</a:t>
            </a:r>
          </a:p>
          <a:p>
            <a:pPr lvl="0"/>
            <a:r>
              <a:rPr lang="en-US" smtClean="0"/>
              <a:t>Add text: font size 28 to 38</a:t>
            </a:r>
          </a:p>
          <a:p>
            <a:pPr lvl="1"/>
            <a:r>
              <a:rPr lang="en-US" smtClean="0"/>
              <a:t>Add text: font size 28</a:t>
            </a:r>
          </a:p>
          <a:p>
            <a:pPr lvl="2"/>
            <a:r>
              <a:rPr lang="en-US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5536" y="116632"/>
            <a:ext cx="8280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6399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800" y="1600201"/>
            <a:ext cx="8280000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2"/>
            <a:endParaRPr lang="en-US" smtClean="0"/>
          </a:p>
          <a:p>
            <a:pPr lvl="1"/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10288" y="6356350"/>
            <a:ext cx="20621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fld id="{662ECF80-2704-418D-839A-8D4BDF450EED}" type="datetimeFigureOut">
              <a:rPr lang="fr-CH" smtClean="0"/>
              <a:pPr/>
              <a:t>16.06.2015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84896" y="6356350"/>
            <a:ext cx="43281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6356350"/>
            <a:ext cx="7920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  <p:pic>
        <p:nvPicPr>
          <p:cNvPr id="7" name="Picture 25" descr="IEC logo RVB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9" y="6092081"/>
            <a:ext cx="6492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42800" y="188640"/>
            <a:ext cx="828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r>
              <a:rPr lang="en-US" smtClean="0"/>
              <a:t>Title size 30 to 50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97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iming>
    <p:tnLst>
      <p:par>
        <p:cTn id="1" dur="indefinite" restart="never" nodeType="tmRoot"/>
      </p:par>
    </p:tnLst>
  </p:timing>
  <p:txStyles>
    <p:titleStyle>
      <a:lvl1pPr marL="0" algn="l" defTabSz="914400" rtl="0" eaLnBrk="1" fontAlgn="base" latinLnBrk="0" hangingPunct="1">
        <a:spcBef>
          <a:spcPct val="0"/>
        </a:spcBef>
        <a:spcAft>
          <a:spcPct val="0"/>
        </a:spcAft>
        <a:buNone/>
        <a:defRPr lang="fr-CH" sz="4000" b="1" kern="1200" cap="none" spc="0" smtClean="0">
          <a:ln w="11430"/>
          <a:solidFill>
            <a:schemeClr val="tx1">
              <a:lumMod val="65000"/>
              <a:lumOff val="35000"/>
            </a:schemeClr>
          </a:solidFill>
          <a:effectLst>
            <a:outerShdw blurRad="80000" dist="40000" dir="5040000" algn="tl">
              <a:srgbClr val="000000">
                <a:alpha val="30000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600"/>
        </a:spcBef>
        <a:spcAft>
          <a:spcPct val="0"/>
        </a:spcAft>
        <a:buClrTx/>
        <a:buSzTx/>
        <a:buFont typeface="Arial" pitchFamily="34" charset="0"/>
        <a:buChar char="•"/>
        <a:defRPr sz="30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809625" indent="-447675" algn="l" defTabSz="914400" rtl="0" eaLnBrk="1" latinLnBrk="0" hangingPunct="1">
        <a:spcBef>
          <a:spcPct val="0"/>
        </a:spcBef>
        <a:buFont typeface="Symbol" pitchFamily="18" charset="2"/>
        <a:buChar char=""/>
        <a:defRPr sz="2800" b="1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Symbol" pitchFamily="18" charset="2"/>
        <a:buChar char="-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rgbClr val="58585A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rgbClr val="58585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0.tiff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tiff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2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hyperlink" Target="http://www.wsccaworkshop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1.pn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:\MARKETING\Images and Photos\Thematic_photos\General concepts\flag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380" y="-1107504"/>
            <a:ext cx="9324528" cy="671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11393" y="5602159"/>
            <a:ext cx="4067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r>
              <a:rPr lang="ru-RU" sz="19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Антуанет</a:t>
            </a:r>
            <a:r>
              <a:rPr lang="ru-RU" sz="2000" dirty="0"/>
              <a:t>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Питтелу </a:t>
            </a:r>
            <a:endParaRPr lang="ru-RU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Помощник руководителя,</a:t>
            </a:r>
          </a:p>
          <a:p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Офис генерального секретаря</a:t>
            </a:r>
            <a:endParaRPr lang="en-US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427984" y="5602159"/>
            <a:ext cx="18722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>
              <a:spcBef>
                <a:spcPct val="0"/>
              </a:spcBef>
            </a:pPr>
            <a:r>
              <a:rPr lang="ru-RU" sz="19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МГ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С</a:t>
            </a:r>
            <a:endParaRPr lang="en-GB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pPr>
              <a:spcBef>
                <a:spcPct val="0"/>
              </a:spcBef>
            </a:pP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17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июня </a:t>
            </a: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2015</a:t>
            </a:r>
            <a:endParaRPr lang="en-GB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pPr>
              <a:spcBef>
                <a:spcPct val="0"/>
              </a:spcBef>
            </a:pP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Минск</a:t>
            </a: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,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Беларусь</a:t>
            </a:r>
            <a:endParaRPr lang="en-US" sz="1900" b="1" kern="100" dirty="0" smtClean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24794" y="3756996"/>
            <a:ext cx="9383942" cy="1853125"/>
          </a:xfrm>
          <a:solidFill>
            <a:schemeClr val="accent2">
              <a:lumMod val="90000"/>
              <a:lumOff val="10000"/>
            </a:schemeClr>
          </a:solidFill>
        </p:spPr>
        <p:txBody>
          <a:bodyPr/>
          <a:lstStyle/>
          <a:p>
            <a:pPr algn="ctr"/>
            <a:r>
              <a:rPr lang="ru-RU" sz="3600" dirty="0">
                <a:solidFill>
                  <a:srgbClr val="E8D230"/>
                </a:solidFill>
              </a:rPr>
              <a:t>Обеспечивая наилучшее использование </a:t>
            </a:r>
            <a:r>
              <a:rPr lang="ru-RU" sz="3600" dirty="0" err="1">
                <a:solidFill>
                  <a:srgbClr val="E8D230"/>
                </a:solidFill>
              </a:rPr>
              <a:t>электротехнологий</a:t>
            </a:r>
            <a:r>
              <a:rPr lang="ru-RU" sz="3600" dirty="0">
                <a:solidFill>
                  <a:srgbClr val="E8D230"/>
                </a:solidFill>
              </a:rPr>
              <a:t> для каждого</a:t>
            </a:r>
            <a:r>
              <a:rPr lang="en-US" sz="3600" dirty="0" smtClean="0">
                <a:solidFill>
                  <a:schemeClr val="accent5"/>
                </a:solidFill>
              </a:rPr>
              <a:t>.</a:t>
            </a:r>
            <a:endParaRPr lang="fr-CH" sz="3600" dirty="0">
              <a:solidFill>
                <a:srgbClr val="E8D2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telegraph.co.uk/multimedia/archive/01123/electricity-meter-_1123210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27384"/>
            <a:ext cx="1027296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763688" y="3140968"/>
            <a:ext cx="828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fr-CH" sz="4000" b="1" kern="1200" cap="none" spc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ctr"/>
            <a:r>
              <a:rPr lang="ru-RU" sz="6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Интеллектуальные энергосистемы</a:t>
            </a:r>
            <a:endParaRPr lang="en-GB" sz="6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5" descr="IEC logo RVB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85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86" y="21871"/>
            <a:ext cx="10224582" cy="7029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83768" y="404664"/>
            <a:ext cx="6696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6000" b="1" dirty="0" smtClean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6000" b="1" dirty="0" err="1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Нанотехнологии</a:t>
            </a:r>
            <a:endParaRPr lang="en-US" sz="6000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5" descr="IEC logo RVB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703" y="6000087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3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1640" y="2060848"/>
            <a:ext cx="6429958" cy="411002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80000" cy="1325563"/>
          </a:xfrm>
        </p:spPr>
        <p:txBody>
          <a:bodyPr/>
          <a:lstStyle/>
          <a:p>
            <a:r>
              <a:rPr lang="ru-RU" sz="4500" dirty="0" smtClean="0">
                <a:ln w="11430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Единый </a:t>
            </a:r>
            <a: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тест...</a:t>
            </a:r>
            <a:b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Единая сертификация...</a:t>
            </a:r>
            <a:b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dirty="0" smtClean="0">
                <a:ln w="11430">
                  <a:solidFill>
                    <a:schemeClr val="tx2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Многие страны</a:t>
            </a: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endParaRPr lang="en-GB" sz="4500" dirty="0"/>
          </a:p>
        </p:txBody>
      </p:sp>
    </p:spTree>
    <p:extLst>
      <p:ext uri="{BB962C8B-B14F-4D97-AF65-F5344CB8AC3E}">
        <p14:creationId xmlns:p14="http://schemas.microsoft.com/office/powerpoint/2010/main" val="87648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8520" y="-35908"/>
            <a:ext cx="9250179" cy="692929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325563"/>
          </a:xfrm>
        </p:spPr>
        <p:txBody>
          <a:bodyPr/>
          <a:lstStyle/>
          <a:p>
            <a:r>
              <a:rPr lang="ru-RU" sz="6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МЭК ВИЭ </a:t>
            </a:r>
            <a:r>
              <a:rPr lang="en-GB" sz="6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(IECRE)</a:t>
            </a:r>
          </a:p>
        </p:txBody>
      </p:sp>
    </p:spTree>
    <p:extLst>
      <p:ext uri="{BB962C8B-B14F-4D97-AF65-F5344CB8AC3E}">
        <p14:creationId xmlns:p14="http://schemas.microsoft.com/office/powerpoint/2010/main" val="173529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544" y="404664"/>
            <a:ext cx="77245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Близко к рынкам</a:t>
            </a:r>
            <a:endParaRPr lang="en-US" sz="4000" b="1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316494"/>
            <a:ext cx="9144001" cy="4237062"/>
          </a:xfrm>
          <a:prstGeom prst="rect">
            <a:avLst/>
          </a:prstGeom>
        </p:spPr>
      </p:pic>
      <p:pic>
        <p:nvPicPr>
          <p:cNvPr id="2" name="Snagit_PPT6FA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54" y="3284983"/>
            <a:ext cx="570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IEC logo RVB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424" y="609329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re 3"/>
          <p:cNvSpPr>
            <a:spLocks noGrp="1"/>
          </p:cNvSpPr>
          <p:nvPr>
            <p:ph type="title"/>
          </p:nvPr>
        </p:nvSpPr>
        <p:spPr>
          <a:xfrm>
            <a:off x="186002" y="332656"/>
            <a:ext cx="8915714" cy="1728192"/>
          </a:xfrm>
        </p:spPr>
        <p:txBody>
          <a:bodyPr/>
          <a:lstStyle/>
          <a:p>
            <a: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z-Cyrl-AZ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МЭК (</a:t>
            </a:r>
            <a:r>
              <a:rPr lang="en-GB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IEC)</a:t>
            </a:r>
            <a: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-МГС</a:t>
            </a:r>
            <a:b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Сочинское соглашение 2014</a:t>
            </a:r>
            <a:br>
              <a:rPr lang="ru-RU" sz="48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fr-CH" sz="48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7" name="Picture 3" descr="T:\MARKETING\Images and Photos\Thematic_photos\General concepts\handshak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01725" y="-9194800"/>
            <a:ext cx="11334592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19" y="2564904"/>
            <a:ext cx="547260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53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IEC logo RVB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424" y="609329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T:\MARKETING\Images and Photos\Thematic_photos\General concepts\handshak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01725" y="-9194800"/>
            <a:ext cx="11334592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260648"/>
            <a:ext cx="6439941" cy="4320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4725144"/>
            <a:ext cx="67687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79-я Генеральная Ассамблея</a:t>
            </a:r>
          </a:p>
          <a:p>
            <a:endParaRPr lang="ru-RU" sz="3200" dirty="0" smtClean="0"/>
          </a:p>
          <a:p>
            <a:r>
              <a:rPr lang="ru-RU" sz="3200" dirty="0" smtClean="0"/>
              <a:t>МИНСК 2015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9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IEC logo RVB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424" y="609329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T:\MARKETING\Images and Photos\Thematic_photos\General concepts\handshak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01725" y="-9194800"/>
            <a:ext cx="11334592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3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15714" cy="1080120"/>
          </a:xfrm>
        </p:spPr>
        <p:txBody>
          <a:bodyPr/>
          <a:lstStyle/>
          <a:p>
            <a:r>
              <a:rPr lang="az-Cyrl-AZ" b="0" dirty="0"/>
              <a:t>семинар </a:t>
            </a:r>
            <a:r>
              <a:rPr lang="az-Cyrl-AZ" b="0" dirty="0" smtClean="0"/>
              <a:t>для</a:t>
            </a:r>
            <a:r>
              <a:rPr lang="en-GB" b="0" dirty="0" smtClean="0"/>
              <a:t> </a:t>
            </a:r>
            <a:r>
              <a:rPr lang="ru-RU" dirty="0" smtClean="0"/>
              <a:t>стран-членов </a:t>
            </a:r>
            <a:r>
              <a:rPr lang="ru-RU" dirty="0"/>
              <a:t>МГС</a:t>
            </a:r>
            <a:br>
              <a:rPr lang="ru-RU" dirty="0"/>
            </a:br>
            <a:endParaRPr lang="fr-C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836713"/>
            <a:ext cx="3134919" cy="2103230"/>
          </a:xfrm>
          <a:prstGeom prst="rect">
            <a:avLst/>
          </a:prstGeom>
        </p:spPr>
      </p:pic>
      <p:sp>
        <p:nvSpPr>
          <p:cNvPr id="7" name="Content Placeholder 1"/>
          <p:cNvSpPr>
            <a:spLocks noGrp="1"/>
          </p:cNvSpPr>
          <p:nvPr>
            <p:ph sz="half" idx="2"/>
          </p:nvPr>
        </p:nvSpPr>
        <p:spPr>
          <a:xfrm>
            <a:off x="152228" y="1268759"/>
            <a:ext cx="8208912" cy="483273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13 октября, 2015</a:t>
            </a:r>
          </a:p>
          <a:p>
            <a:pPr>
              <a:buNone/>
            </a:pPr>
            <a:r>
              <a:rPr lang="ru-RU" sz="3200" dirty="0" smtClean="0"/>
              <a:t>8.30-12.00</a:t>
            </a:r>
          </a:p>
          <a:p>
            <a:pPr>
              <a:buNone/>
            </a:pPr>
            <a:r>
              <a:rPr lang="ru-RU" sz="3200" dirty="0" smtClean="0"/>
              <a:t>«Внедрение международных </a:t>
            </a:r>
          </a:p>
          <a:p>
            <a:pPr>
              <a:buNone/>
            </a:pPr>
            <a:r>
              <a:rPr lang="ru-RU" sz="3200" dirty="0" smtClean="0"/>
              <a:t>стандартов </a:t>
            </a:r>
            <a:r>
              <a:rPr lang="az-Cyrl-AZ" sz="3200" dirty="0"/>
              <a:t>МЭК </a:t>
            </a:r>
            <a:r>
              <a:rPr lang="ru-RU" sz="3200" dirty="0" smtClean="0"/>
              <a:t>».  Анализ примеров.</a:t>
            </a:r>
          </a:p>
          <a:p>
            <a:pPr>
              <a:buNone/>
            </a:pPr>
            <a:r>
              <a:rPr lang="ru-RU" sz="3200" dirty="0" smtClean="0"/>
              <a:t>14 и 15 октября, продолжительность: </a:t>
            </a:r>
          </a:p>
          <a:p>
            <a:pPr>
              <a:buNone/>
            </a:pPr>
            <a:r>
              <a:rPr lang="ru-RU" sz="3200" dirty="0" smtClean="0"/>
              <a:t>полный день</a:t>
            </a:r>
          </a:p>
          <a:p>
            <a:pPr>
              <a:buNone/>
            </a:pPr>
            <a:r>
              <a:rPr lang="ru-RU" sz="3200" dirty="0" smtClean="0"/>
              <a:t>«Энергоэффективность и оценка </a:t>
            </a:r>
          </a:p>
          <a:p>
            <a:pPr>
              <a:buNone/>
            </a:pPr>
            <a:r>
              <a:rPr lang="ru-RU" sz="3200" dirty="0" smtClean="0"/>
              <a:t>соответствия»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4351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IEC logo RVB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424" y="609329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T:\MARKETING\Images and Photos\Thematic_photos\General concepts\handshak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01725" y="-9194800"/>
            <a:ext cx="11334592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nagit_PPT29C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11441"/>
            <a:ext cx="9650625" cy="68853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764704"/>
            <a:ext cx="5832648" cy="48965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764704"/>
            <a:ext cx="59766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Не пропустите! 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Использование и соотнесение стандартов ИСО </a:t>
            </a:r>
            <a:r>
              <a:rPr lang="ru-RU" sz="3200" dirty="0">
                <a:solidFill>
                  <a:schemeClr val="bg1"/>
                </a:solidFill>
              </a:rPr>
              <a:t>и </a:t>
            </a:r>
            <a:r>
              <a:rPr lang="az-Cyrl-AZ" sz="3200" dirty="0">
                <a:solidFill>
                  <a:schemeClr val="bg1"/>
                </a:solidFill>
              </a:rPr>
              <a:t>МЭК </a:t>
            </a:r>
            <a:r>
              <a:rPr lang="en-GB" sz="3200" dirty="0" smtClean="0">
                <a:solidFill>
                  <a:schemeClr val="bg1"/>
                </a:solidFill>
              </a:rPr>
              <a:t>(IEC)</a:t>
            </a:r>
            <a:r>
              <a:rPr lang="ru-RU" sz="3200" dirty="0" smtClean="0">
                <a:solidFill>
                  <a:schemeClr val="bg1"/>
                </a:solidFill>
              </a:rPr>
              <a:t> для поддержки публичной политики.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Конференция и тренинг. 2-3 ноября 2015, Женева,  Швейцария.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77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pic>
        <p:nvPicPr>
          <p:cNvPr id="4" name="Picture 25" descr="IEC logo RV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171703" y="6000087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-270792" y="3179687"/>
            <a:ext cx="950505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Мероприятие. Статус оценки соответствия </a:t>
            </a:r>
            <a:r>
              <a:rPr lang="ru-RU" sz="4000" b="1" dirty="0" err="1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аффилированных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стран-участников (</a:t>
            </a:r>
            <a:r>
              <a:rPr lang="en-GB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ACAS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r>
              <a:rPr lang="en-US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3-5 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Ноября </a:t>
            </a:r>
            <a:r>
              <a:rPr lang="en-US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2015 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Баку Азербайджан</a:t>
            </a:r>
            <a:endParaRPr lang="en-US" sz="4000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2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68940" y="1"/>
            <a:ext cx="9345074" cy="7029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2134" y="1663989"/>
            <a:ext cx="9144000" cy="5324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r>
              <a:rPr lang="ru-RU" sz="6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Глобальный охват</a:t>
            </a:r>
            <a:endParaRPr lang="en-US" sz="6000" b="1" dirty="0" smtClean="0">
              <a:ln w="11430">
                <a:solidFill>
                  <a:schemeClr val="tx2"/>
                </a:solidFill>
              </a:ln>
              <a:solidFill>
                <a:srgbClr val="E8D23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83 </a:t>
            </a:r>
            <a:r>
              <a:rPr lang="ru-RU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полноправных </a:t>
            </a:r>
            <a:r>
              <a:rPr lang="az-Cyrl-AZ" sz="4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az-Cyrl-AZ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ассоциированных 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члена</a:t>
            </a:r>
            <a:r>
              <a:rPr lang="ru-RU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endParaRPr lang="en-GB" sz="4000" b="1" dirty="0" smtClean="0">
              <a:ln w="11430">
                <a:solidFill>
                  <a:schemeClr val="tx2"/>
                </a:solidFill>
              </a:ln>
              <a:solidFill>
                <a:srgbClr val="E8D23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83 </a:t>
            </a:r>
            <a:r>
              <a:rPr lang="ru-RU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аффилированных члена </a:t>
            </a:r>
          </a:p>
          <a:p>
            <a:r>
              <a:rPr lang="ru-RU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98% мирового населения</a:t>
            </a:r>
          </a:p>
          <a:p>
            <a:r>
              <a:rPr lang="ru-RU" sz="4000" b="1" dirty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96% общемирового производства </a:t>
            </a:r>
            <a:r>
              <a:rPr lang="ru-RU" sz="4000" b="1" dirty="0" smtClean="0">
                <a:ln w="11430">
                  <a:solidFill>
                    <a:schemeClr val="tx2"/>
                  </a:solidFill>
                </a:ln>
                <a:solidFill>
                  <a:srgbClr val="E8D23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электроэнергии</a:t>
            </a:r>
            <a:endParaRPr lang="ru-RU" sz="4000" b="1" dirty="0">
              <a:ln w="11430">
                <a:solidFill>
                  <a:schemeClr val="tx2"/>
                </a:solidFill>
              </a:ln>
              <a:solidFill>
                <a:srgbClr val="E8D23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en-US" sz="4000" b="1" dirty="0">
              <a:ln w="11430">
                <a:solidFill>
                  <a:schemeClr val="tx2"/>
                </a:solidFill>
              </a:ln>
              <a:solidFill>
                <a:srgbClr val="E8D23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5" descr="IEC logo RV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494712" y="633923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4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5" descr="IEC logo RVB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424" y="6093296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T:\MARKETING\Images and Photos\Thematic_photos\General concepts\handshak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01725" y="-9194800"/>
            <a:ext cx="11334592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04968"/>
            <a:ext cx="2133600" cy="124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112"/>
            <a:ext cx="1224136" cy="121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37112"/>
            <a:ext cx="1368152" cy="121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4581128"/>
            <a:ext cx="115212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467544" y="542449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z-Cyrl-AZ" sz="32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семинар </a:t>
            </a:r>
            <a:r>
              <a:rPr lang="az-Cyrl-AZ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ВСС</a:t>
            </a:r>
            <a:r>
              <a:rPr lang="ru-RU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 вопросам Оценки Соответствия. </a:t>
            </a:r>
          </a:p>
          <a:p>
            <a:r>
              <a:rPr lang="ru-RU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Женева</a:t>
            </a:r>
            <a:r>
              <a:rPr lang="en-GB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1-2 </a:t>
            </a:r>
            <a:r>
              <a:rPr lang="ru-RU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Декабря </a:t>
            </a:r>
            <a:r>
              <a:rPr lang="en-GB" sz="32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2015</a:t>
            </a:r>
            <a:endParaRPr lang="en-GB" sz="3200" b="1" strike="noStrike" dirty="0">
              <a:solidFill>
                <a:srgbClr val="404040"/>
              </a:solidFill>
              <a:effectLst/>
              <a:hlinkClick r:id="rId9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552" y="27089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Организовано </a:t>
            </a:r>
            <a:r>
              <a:rPr lang="en-GB" dirty="0" smtClean="0"/>
              <a:t>WSC </a:t>
            </a:r>
            <a:r>
              <a:rPr lang="ru-RU" dirty="0" smtClean="0"/>
              <a:t>совместно с ЕЭК ООН РГ6</a:t>
            </a:r>
          </a:p>
        </p:txBody>
      </p:sp>
    </p:spTree>
    <p:extLst>
      <p:ext uri="{BB962C8B-B14F-4D97-AF65-F5344CB8AC3E}">
        <p14:creationId xmlns:p14="http://schemas.microsoft.com/office/powerpoint/2010/main" val="16708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:\MARKETING\Images and Photos\Thematic_photos\General concepts\world_in_hand flip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8061" y="1745092"/>
            <a:ext cx="6785939" cy="511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764704"/>
            <a:ext cx="7704856" cy="1325563"/>
          </a:xfrm>
        </p:spPr>
        <p:txBody>
          <a:bodyPr/>
          <a:lstStyle/>
          <a:p>
            <a:r>
              <a:rPr lang="ru-RU" sz="5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Глобальная </a:t>
            </a:r>
            <a:r>
              <a:rPr lang="ru-RU" sz="5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значимость</a:t>
            </a:r>
            <a:r>
              <a:rPr lang="ru-RU" sz="5400" dirty="0"/>
              <a:t/>
            </a:r>
            <a:br>
              <a:rPr lang="ru-RU" sz="5400" dirty="0"/>
            </a:br>
            <a:endParaRPr lang="en-GB" sz="5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5" descr="IEC logo RVB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50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:\MARKETING\Images and Photos\Thematic_photos\General concepts\Globe hand Africa Asia18034947_xl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702000"/>
            <a:ext cx="9457319" cy="79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91680" y="2204864"/>
            <a:ext cx="6120680" cy="1325563"/>
          </a:xfrm>
        </p:spPr>
        <p:txBody>
          <a:bodyPr/>
          <a:lstStyle/>
          <a:p>
            <a: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Больший выбор</a:t>
            </a:r>
            <a:b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Лучшие продукты</a:t>
            </a:r>
            <a:r>
              <a:rPr lang="ru-RU" sz="4800" dirty="0"/>
              <a:t/>
            </a:r>
            <a:br>
              <a:rPr lang="ru-RU" sz="4800" dirty="0"/>
            </a:br>
            <a:endParaRPr lang="en-GB" sz="45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670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:\MARKETING\Images and Photos\Thematic_photos\General concepts\flag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380" y="-1107504"/>
            <a:ext cx="9324528" cy="671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11393" y="5602159"/>
            <a:ext cx="4067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r>
              <a:rPr lang="ru-RU" sz="19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Антуанет</a:t>
            </a:r>
            <a:r>
              <a:rPr lang="ru-RU" sz="2000" dirty="0"/>
              <a:t>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Питтелу </a:t>
            </a:r>
            <a:endParaRPr lang="ru-RU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r>
              <a:rPr lang="ru-RU" sz="19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Помощник руководителя,</a:t>
            </a:r>
          </a:p>
          <a:p>
            <a:r>
              <a:rPr lang="ru-RU" sz="1900" b="1" kern="100" dirty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Офис генерального секретаря</a:t>
            </a:r>
            <a:endParaRPr lang="en-US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427984" y="5602159"/>
            <a:ext cx="18722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>
              <a:spcBef>
                <a:spcPct val="0"/>
              </a:spcBef>
            </a:pP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ЕА</a:t>
            </a:r>
            <a:r>
              <a:rPr lang="en-GB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S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С</a:t>
            </a:r>
            <a:endParaRPr lang="en-GB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pPr>
              <a:spcBef>
                <a:spcPct val="0"/>
              </a:spcBef>
            </a:pP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17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июня </a:t>
            </a: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2015</a:t>
            </a:r>
            <a:endParaRPr lang="en-GB" sz="19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  <a:p>
            <a:pPr>
              <a:spcBef>
                <a:spcPct val="0"/>
              </a:spcBef>
            </a:pP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Минск</a:t>
            </a:r>
            <a:r>
              <a:rPr lang="en-US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, </a:t>
            </a:r>
            <a:r>
              <a:rPr lang="ru-RU" sz="19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Meiryo" pitchFamily="34" charset="-128"/>
                <a:cs typeface="Meiryo" pitchFamily="34" charset="-128"/>
              </a:rPr>
              <a:t>Беларусь</a:t>
            </a:r>
            <a:endParaRPr lang="en-US" sz="1900" b="1" kern="100" dirty="0" smtClean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24794" y="4360392"/>
            <a:ext cx="9383942" cy="646331"/>
          </a:xfrm>
          <a:solidFill>
            <a:schemeClr val="accent2">
              <a:lumMod val="90000"/>
              <a:lumOff val="10000"/>
            </a:schemeClr>
          </a:solidFill>
        </p:spPr>
        <p:txBody>
          <a:bodyPr/>
          <a:lstStyle/>
          <a:p>
            <a:pPr algn="ctr"/>
            <a:r>
              <a:rPr lang="ru-RU" sz="3600" dirty="0"/>
              <a:t>Спасибо за ваше внимание</a:t>
            </a:r>
            <a:r>
              <a:rPr lang="en-US" sz="3600" dirty="0" smtClean="0">
                <a:solidFill>
                  <a:schemeClr val="accent5"/>
                </a:solidFill>
              </a:rPr>
              <a:t>.</a:t>
            </a:r>
            <a:endParaRPr lang="fr-CH" sz="3600" dirty="0">
              <a:solidFill>
                <a:srgbClr val="E8D2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11849" r="-2747" b="18401"/>
          <a:stretch/>
        </p:blipFill>
        <p:spPr>
          <a:xfrm>
            <a:off x="0" y="0"/>
            <a:ext cx="9504040" cy="69437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392" y="1312313"/>
            <a:ext cx="8244000" cy="923330"/>
          </a:xfrm>
        </p:spPr>
        <p:txBody>
          <a:bodyPr/>
          <a:lstStyle/>
          <a:p>
            <a:r>
              <a:rPr lang="ru-RU" sz="5400" dirty="0" smtClean="0">
                <a:effectLst/>
              </a:rPr>
              <a:t>Партнерство</a:t>
            </a:r>
            <a:endParaRPr lang="ru-RU" sz="5400" dirty="0">
              <a:effectLst/>
            </a:endParaRPr>
          </a:p>
        </p:txBody>
      </p:sp>
      <p:pic>
        <p:nvPicPr>
          <p:cNvPr id="4" name="Picture 25" descr="IEC logo RV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243192" y="6000087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32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MARKETING\Images and Photos\Thematic_photos\General concepts\ws_Round chess board_1680x10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25485" y="35013"/>
            <a:ext cx="8568952" cy="1656184"/>
          </a:xfrm>
        </p:spPr>
        <p:txBody>
          <a:bodyPr/>
          <a:lstStyle/>
          <a:p>
            <a:r>
              <a:rPr lang="ru-RU" sz="5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Больше соперничества</a:t>
            </a:r>
            <a:br>
              <a:rPr lang="ru-RU" sz="5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Больше сотрудничества</a:t>
            </a:r>
            <a:r>
              <a:rPr lang="ru-RU" sz="5400" dirty="0">
                <a:effectLst/>
              </a:rPr>
              <a:t/>
            </a:r>
            <a:br>
              <a:rPr lang="ru-RU" sz="5400" dirty="0">
                <a:effectLst/>
              </a:rPr>
            </a:br>
            <a:endParaRPr lang="en-GB" sz="5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5" descr="IEC logo RVB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64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312969" y="-963488"/>
            <a:ext cx="9865096" cy="7863227"/>
            <a:chOff x="0" y="1772816"/>
            <a:chExt cx="9144000" cy="4176464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1345" y="1772816"/>
              <a:ext cx="2132655" cy="417646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7129" y="1772816"/>
              <a:ext cx="2132655" cy="417646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5328" y="1772816"/>
              <a:ext cx="2132655" cy="417646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221" y="1772816"/>
              <a:ext cx="2132655" cy="417646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772816"/>
              <a:ext cx="1174221" cy="4176464"/>
            </a:xfrm>
            <a:prstGeom prst="rect">
              <a:avLst/>
            </a:prstGeom>
          </p:spPr>
        </p:pic>
      </p:grp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2015-02-26</a:t>
            </a:r>
            <a:endParaRPr lang="fr-C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z-Cyrl-AZ" dirty="0" smtClean="0"/>
              <a:t>МЭК (</a:t>
            </a:r>
            <a:r>
              <a:rPr lang="fr-CH" dirty="0" smtClean="0"/>
              <a:t>IEC) System Works</a:t>
            </a:r>
            <a:endParaRPr lang="fr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FAB129-5E47-4F05-AF5B-98D4C72081B8}" type="slidenum">
              <a:rPr lang="fr-CH"/>
              <a:pPr>
                <a:defRPr/>
              </a:pPr>
              <a:t>5</a:t>
            </a:fld>
            <a:endParaRPr lang="fr-CH"/>
          </a:p>
        </p:txBody>
      </p:sp>
      <p:sp>
        <p:nvSpPr>
          <p:cNvPr id="3" name="TextBox 2"/>
          <p:cNvSpPr txBox="1"/>
          <p:nvPr/>
        </p:nvSpPr>
        <p:spPr>
          <a:xfrm>
            <a:off x="26180" y="6673334"/>
            <a:ext cx="343235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Photo adapted from http</a:t>
            </a:r>
            <a:r>
              <a:rPr lang="en-US" sz="600" dirty="0"/>
              <a:t>://www.everystockphoto.com/photographer.php?photographer_id=9940</a:t>
            </a:r>
          </a:p>
        </p:txBody>
      </p:sp>
      <p:sp>
        <p:nvSpPr>
          <p:cNvPr id="25" name="Title 3"/>
          <p:cNvSpPr>
            <a:spLocks noGrp="1"/>
          </p:cNvSpPr>
          <p:nvPr>
            <p:ph type="title"/>
          </p:nvPr>
        </p:nvSpPr>
        <p:spPr>
          <a:xfrm>
            <a:off x="-307156" y="2305343"/>
            <a:ext cx="9865096" cy="1325563"/>
          </a:xfrm>
        </p:spPr>
        <p:txBody>
          <a:bodyPr/>
          <a:lstStyle/>
          <a:p>
            <a:pPr algn="ctr"/>
            <a:r>
              <a:rPr lang="ru-RU" sz="6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Устраняя </a:t>
            </a:r>
            <a:r>
              <a:rPr lang="ru-RU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"</a:t>
            </a:r>
            <a:r>
              <a:rPr lang="az-Cyrl-AZ" b="0" dirty="0"/>
              <a:t>разобщенность</a:t>
            </a:r>
            <a:r>
              <a:rPr lang="ru-RU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"</a:t>
            </a:r>
            <a:r>
              <a:rPr lang="ru-RU" sz="6000" dirty="0">
                <a:effectLst/>
              </a:rPr>
              <a:t/>
            </a:r>
            <a:br>
              <a:rPr lang="ru-RU" sz="6000" dirty="0">
                <a:effectLst/>
              </a:rPr>
            </a:br>
            <a:endParaRPr lang="en-GB" sz="6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Picture 25" descr="IEC logo RVB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02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ED-Strips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3" y="3717032"/>
            <a:ext cx="3792517" cy="3240360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1" y="-27384"/>
            <a:ext cx="427941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6005" y="3258000"/>
            <a:ext cx="54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-27384"/>
            <a:ext cx="4968553" cy="378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197878" y="260648"/>
            <a:ext cx="9505056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</a:lstStyle>
          <a:p>
            <a:pPr algn="ctr"/>
            <a:r>
              <a:rPr lang="ru-RU" sz="6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Низковольтный </a:t>
            </a:r>
            <a:r>
              <a:rPr lang="ru-RU" sz="6000" b="1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постоянный ток (</a:t>
            </a:r>
            <a:r>
              <a:rPr lang="en-GB" sz="6000" b="1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LVDC</a:t>
            </a:r>
            <a:r>
              <a:rPr lang="ru-RU" sz="6000" b="1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 </a:t>
            </a:r>
            <a:endParaRPr lang="ru-RU" sz="6000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en-US" sz="6000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Snagit_PPT25BB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810" y="2333762"/>
            <a:ext cx="2552381" cy="2190476"/>
          </a:xfrm>
          <a:prstGeom prst="rect">
            <a:avLst/>
          </a:prstGeom>
        </p:spPr>
      </p:pic>
      <p:pic>
        <p:nvPicPr>
          <p:cNvPr id="10" name="Picture 25" descr="IEC logo RVB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74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:\MARKETING\Images and Photos\Thematic_photos\smart city\Smart City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61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23528" y="269032"/>
            <a:ext cx="9001000" cy="1575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fr-CH" sz="4000" b="1" kern="1200" cap="none" spc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ru-RU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Разумные города и сообщества</a:t>
            </a:r>
            <a:endParaRPr lang="en-GB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25" descr="IEC logo RVB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00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S:\e-tech\e-tech_2013\06_june_2013_(supersmall_big_fast)\tech-2_(GSEP_microgrids)\tech-2_Microgrid_deployment_tracker_lr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557" y="0"/>
            <a:ext cx="9163557" cy="68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47936" y="269032"/>
            <a:ext cx="828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fr-CH" sz="4000" b="1" kern="1200" cap="none" spc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ru-RU" sz="6000" dirty="0" smtClean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6000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Энергетические </a:t>
            </a:r>
            <a:r>
              <a:rPr lang="ru-RU" sz="6000" dirty="0" err="1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микросети</a:t>
            </a:r>
            <a:endParaRPr lang="ru-RU" sz="6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GB" sz="6000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25" descr="IEC logo RVB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7208" y="6102052"/>
            <a:ext cx="6492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73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:\MARKETING\Images and Photos\Thematic_photos\General concepts\EV charging iStock_000005611497Medium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8028384" cy="601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47936" y="-455240"/>
            <a:ext cx="8280000" cy="2583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fr-CH" sz="4000" b="1" kern="1200" cap="none" spc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ru-RU" dirty="0" err="1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Электротехнология</a:t>
            </a:r>
            <a:r>
              <a:rPr lang="ru-RU" dirty="0" smtClean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dirty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автомобилей</a:t>
            </a:r>
            <a:endParaRPr lang="en-GB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722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18444"/>
  <p:tag name="AS_OS" val="Microsoft Windows NT 6.1.7601 Service Pack 1"/>
  <p:tag name="AS_RELEASE_DATE" val="2013.07.29"/>
  <p:tag name="AS_TITLE" val="Aspose.Slides for .NET 4.0"/>
  <p:tag name="AS_VERSION" val="7.7.0.0"/>
</p:tagLst>
</file>

<file path=ppt/theme/theme1.xml><?xml version="1.0" encoding="utf-8"?>
<a:theme xmlns:a="http://schemas.openxmlformats.org/drawingml/2006/main" name="2013_IEC_chips">
  <a:themeElements>
    <a:clrScheme name="IEC-Jae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BBB59"/>
      </a:accent1>
      <a:accent2>
        <a:srgbClr val="002060"/>
      </a:accent2>
      <a:accent3>
        <a:srgbClr val="FFFF00"/>
      </a:accent3>
      <a:accent4>
        <a:srgbClr val="003300"/>
      </a:accent4>
      <a:accent5>
        <a:srgbClr val="FFFFFF"/>
      </a:accent5>
      <a:accent6>
        <a:srgbClr val="996633"/>
      </a:accent6>
      <a:hlink>
        <a:srgbClr val="0000FF"/>
      </a:hlink>
      <a:folHlink>
        <a:srgbClr val="800080"/>
      </a:folHlink>
    </a:clrScheme>
    <a:fontScheme name="IEC-Ja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Uigh" typeface="Microsoft Uighur"/>
        <a:font script="Beng" typeface="Vrinda"/>
        <a:font script="Thai" typeface="Angsana New"/>
        <a:font script="Mlym" typeface="Kartika"/>
        <a:font script="Yiii" typeface="Microsoft Yi Baiti"/>
        <a:font script="Cher" typeface="Plantagenet Cherokee"/>
        <a:font script="Orya" typeface="Kalinga"/>
        <a:font script="Geor" typeface="Sylfaen"/>
        <a:font script="Gujr" typeface="Shruti"/>
        <a:font script="Viet" typeface="Times New Roman"/>
        <a:font script="Arab" typeface="Times New Roman"/>
        <a:font script="Hant" typeface="新細明體"/>
        <a:font script="Telu" typeface="Gautami"/>
        <a:font script="Ethi" typeface="Nyala"/>
        <a:font script="Jpan" typeface="ＭＳ Ｐゴシック"/>
        <a:font script="Sinh" typeface="Iskoola Pota"/>
        <a:font script="Deva" typeface="Mangal"/>
        <a:font script="Knda" typeface="Tunga"/>
        <a:font script="Tibt" typeface="Microsoft Himalaya"/>
        <a:font script="Khmr" typeface="MoolBoran"/>
        <a:font script="Taml" typeface="Latha"/>
        <a:font script="Hebr" typeface="Times New Roman"/>
        <a:font script="Laoo" typeface="DokChampa"/>
        <a:font script="Mong" typeface="Mongolian Baiti"/>
        <a:font script="Hans" typeface="宋体"/>
        <a:font script="Guru" typeface="Raavi"/>
        <a:font script="Thaa" typeface="MV Boli"/>
        <a:font script="Cans" typeface="Euphemia"/>
        <a:font script="Hang" typeface="맑은 고딕"/>
        <a:font script="Syrc" typeface="Estrangelo Edessa"/>
      </a:majorFont>
      <a:minorFont>
        <a:latin typeface="Calibri"/>
        <a:ea typeface=""/>
        <a:cs typeface=""/>
        <a:font script="Uigh" typeface="Microsoft Uighur"/>
        <a:font script="Beng" typeface="Vrinda"/>
        <a:font script="Thai" typeface="Cordia New"/>
        <a:font script="Mlym" typeface="Kartika"/>
        <a:font script="Yiii" typeface="Microsoft Yi Baiti"/>
        <a:font script="Cher" typeface="Plantagenet Cherokee"/>
        <a:font script="Orya" typeface="Kalinga"/>
        <a:font script="Geor" typeface="Sylfaen"/>
        <a:font script="Gujr" typeface="Shruti"/>
        <a:font script="Viet" typeface="Arial"/>
        <a:font script="Arab" typeface="Arial"/>
        <a:font script="Hant" typeface="新細明體"/>
        <a:font script="Telu" typeface="Gautami"/>
        <a:font script="Ethi" typeface="Nyala"/>
        <a:font script="Jpan" typeface="ＭＳ Ｐゴシック"/>
        <a:font script="Sinh" typeface="Iskoola Pota"/>
        <a:font script="Deva" typeface="Mangal"/>
        <a:font script="Knda" typeface="Tunga"/>
        <a:font script="Tibt" typeface="Microsoft Himalaya"/>
        <a:font script="Khmr" typeface="DaunPenh"/>
        <a:font script="Taml" typeface="Latha"/>
        <a:font script="Hebr" typeface="Arial"/>
        <a:font script="Laoo" typeface="DokChampa"/>
        <a:font script="Mong" typeface="Mongolian Baiti"/>
        <a:font script="Hans" typeface="宋体"/>
        <a:font script="Guru" typeface="Raavi"/>
        <a:font script="Thaa" typeface="MV Boli"/>
        <a:font script="Cans" typeface="Euphemia"/>
        <a:font script="Hang" typeface="맑은 고딕"/>
        <a:font script="Syrc" typeface="Estrangelo Edess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</TotalTime>
  <Words>1905</Words>
  <Application>Microsoft Office PowerPoint</Application>
  <PresentationFormat>On-screen Show (4:3)</PresentationFormat>
  <Paragraphs>182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2013_IEC_chips</vt:lpstr>
      <vt:lpstr>Обеспечивая наилучшее использование электротехнологий для каждого.</vt:lpstr>
      <vt:lpstr>PowerPoint Presentation</vt:lpstr>
      <vt:lpstr>Партнерство</vt:lpstr>
      <vt:lpstr> Больше соперничества Больше сотрудничества </vt:lpstr>
      <vt:lpstr> Устраняя "разобщенность"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Единый тест... Единая сертификация... Многие страны </vt:lpstr>
      <vt:lpstr>МЭК ВИЭ (IECRE)</vt:lpstr>
      <vt:lpstr>PowerPoint Presentation</vt:lpstr>
      <vt:lpstr> МЭК (IEC)-МГС Сочинское соглашение 2014 </vt:lpstr>
      <vt:lpstr>PowerPoint Presentation</vt:lpstr>
      <vt:lpstr>семинар для стран-членов МГС </vt:lpstr>
      <vt:lpstr>PowerPoint Presentation</vt:lpstr>
      <vt:lpstr>PowerPoint Presentation</vt:lpstr>
      <vt:lpstr>PowerPoint Presentation</vt:lpstr>
      <vt:lpstr>Глобальная значимость </vt:lpstr>
      <vt:lpstr>Больший выбор Лучшие продукты </vt:lpstr>
      <vt:lpstr>Спасибо за ваше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electrotechnology work  for you.</dc:title>
  <dc:creator>Gabriela Ehrlich</dc:creator>
  <cp:lastModifiedBy>Antoinette Pitteloud</cp:lastModifiedBy>
  <cp:revision>163</cp:revision>
  <cp:lastPrinted>2015-06-04T17:01:02Z</cp:lastPrinted>
  <dcterms:created xsi:type="dcterms:W3CDTF">2015-03-25T17:35:11Z</dcterms:created>
  <dcterms:modified xsi:type="dcterms:W3CDTF">2015-06-16T20:50:45Z</dcterms:modified>
</cp:coreProperties>
</file>